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handoutMasterIdLst>
    <p:handoutMasterId r:id="rId10"/>
  </p:handoutMasterIdLst>
  <p:sldIdLst>
    <p:sldId id="256" r:id="rId2"/>
    <p:sldId id="257" r:id="rId3"/>
    <p:sldId id="258" r:id="rId4"/>
    <p:sldId id="267" r:id="rId5"/>
    <p:sldId id="261" r:id="rId6"/>
    <p:sldId id="262" r:id="rId7"/>
    <p:sldId id="265" r:id="rId8"/>
    <p:sldId id="266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5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4093C-906C-B543-A246-C19326571F41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80A13-F2C3-E140-BE78-3EBBED3A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89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99777A4-21AF-4421-BEBE-F66C5AB2A273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EF37EC6-1A31-491D-AE31-F478906DD8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Transcendentalism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Introductory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9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Belief in man’s </a:t>
            </a:r>
            <a:r>
              <a:rPr lang="en-US" dirty="0" smtClean="0"/>
              <a:t>___________________and </a:t>
            </a:r>
            <a:r>
              <a:rPr lang="en-US" dirty="0"/>
              <a:t>his soul’s ability to transcend the physical</a:t>
            </a:r>
            <a:r>
              <a:rPr lang="en-US" dirty="0" smtClean="0"/>
              <a:t>.</a:t>
            </a:r>
          </a:p>
          <a:p>
            <a:pPr lvl="3"/>
            <a:r>
              <a:rPr lang="en-US" sz="2000" dirty="0" smtClean="0"/>
              <a:t>What does that mean? </a:t>
            </a:r>
            <a:endParaRPr lang="en-US" sz="2000" dirty="0"/>
          </a:p>
          <a:p>
            <a:pPr lvl="0"/>
            <a:r>
              <a:rPr lang="en-US" dirty="0"/>
              <a:t>Believed the Divinity exists </a:t>
            </a:r>
            <a:r>
              <a:rPr lang="en-US" dirty="0" smtClean="0"/>
              <a:t>everywhere</a:t>
            </a:r>
          </a:p>
          <a:p>
            <a:pPr lvl="1"/>
            <a:r>
              <a:rPr lang="en-US" sz="2400" dirty="0" smtClean="0"/>
              <a:t>In ____________ </a:t>
            </a:r>
            <a:r>
              <a:rPr lang="en-US" sz="2400" dirty="0"/>
              <a:t>and in </a:t>
            </a:r>
            <a:r>
              <a:rPr lang="en-US" sz="2400" dirty="0" smtClean="0"/>
              <a:t>___________________.</a:t>
            </a:r>
          </a:p>
          <a:p>
            <a:pPr lvl="3"/>
            <a:r>
              <a:rPr lang="en-US" sz="2000" dirty="0" smtClean="0"/>
              <a:t>What’s Divinity?</a:t>
            </a:r>
            <a:endParaRPr lang="en-US" sz="2000" dirty="0"/>
          </a:p>
          <a:p>
            <a:pPr lvl="0"/>
            <a:r>
              <a:rPr lang="en-US" dirty="0" smtClean="0"/>
              <a:t>Belief: Intuition (define: ____________________)  </a:t>
            </a:r>
            <a:r>
              <a:rPr lang="en-US" dirty="0"/>
              <a:t>and individual conscience “transcend” experience and serve </a:t>
            </a:r>
            <a:r>
              <a:rPr lang="en-US" dirty="0" smtClean="0"/>
              <a:t>as______________________</a:t>
            </a:r>
          </a:p>
          <a:p>
            <a:pPr lvl="3"/>
            <a:r>
              <a:rPr lang="en-US" sz="2000" dirty="0"/>
              <a:t>R</a:t>
            </a:r>
            <a:r>
              <a:rPr lang="en-US" sz="2000" dirty="0" smtClean="0"/>
              <a:t>ather </a:t>
            </a:r>
            <a:r>
              <a:rPr lang="en-US" sz="2000" dirty="0"/>
              <a:t>than the senses and logic or reason</a:t>
            </a:r>
            <a:r>
              <a:rPr lang="en-US" sz="2000" dirty="0" smtClean="0"/>
              <a:t>.</a:t>
            </a:r>
          </a:p>
          <a:p>
            <a:pPr lvl="3"/>
            <a:r>
              <a:rPr lang="en-US" sz="2000" dirty="0" smtClean="0"/>
              <a:t>Age of Reason…no more!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2284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Concepts: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3772348"/>
          </a:xfrm>
        </p:spPr>
        <p:txBody>
          <a:bodyPr>
            <a:normAutofit fontScale="92500"/>
          </a:bodyPr>
          <a:lstStyle/>
          <a:p>
            <a:pPr lvl="1"/>
            <a:r>
              <a:rPr lang="en-US" sz="2800" dirty="0"/>
              <a:t>Live close to </a:t>
            </a:r>
            <a:r>
              <a:rPr lang="en-US" sz="2800" dirty="0" smtClean="0"/>
              <a:t>nature</a:t>
            </a:r>
          </a:p>
          <a:p>
            <a:pPr lvl="4"/>
            <a:r>
              <a:rPr lang="en-US" sz="2400" dirty="0" smtClean="0"/>
              <a:t>Why? </a:t>
            </a:r>
            <a:r>
              <a:rPr lang="en-US" sz="2400" dirty="0" smtClean="0"/>
              <a:t>____________________________________.</a:t>
            </a:r>
            <a:endParaRPr lang="en-US" sz="2400" dirty="0"/>
          </a:p>
          <a:p>
            <a:pPr lvl="1"/>
            <a:r>
              <a:rPr lang="en-US" sz="2800" dirty="0"/>
              <a:t>Dignity of manual </a:t>
            </a:r>
            <a:r>
              <a:rPr lang="en-US" sz="2800" dirty="0" smtClean="0"/>
              <a:t>labor</a:t>
            </a:r>
          </a:p>
          <a:p>
            <a:pPr lvl="4"/>
            <a:r>
              <a:rPr lang="en-US" sz="2400" dirty="0" smtClean="0"/>
              <a:t>Focus shifted from upper class to ________________.</a:t>
            </a:r>
            <a:endParaRPr lang="en-US" sz="2400" dirty="0"/>
          </a:p>
          <a:p>
            <a:pPr lvl="1"/>
            <a:r>
              <a:rPr lang="en-US" sz="2800" dirty="0"/>
              <a:t>Intellectualism</a:t>
            </a:r>
          </a:p>
          <a:p>
            <a:pPr lvl="1"/>
            <a:r>
              <a:rPr lang="en-US" sz="2800" dirty="0"/>
              <a:t>Spiritual living</a:t>
            </a:r>
          </a:p>
          <a:p>
            <a:pPr lvl="1"/>
            <a:r>
              <a:rPr lang="en-US" sz="2800" dirty="0"/>
              <a:t>Personal relationship with </a:t>
            </a:r>
            <a:r>
              <a:rPr lang="en-US" sz="2800" dirty="0" smtClean="0"/>
              <a:t>God</a:t>
            </a:r>
          </a:p>
          <a:p>
            <a:pPr lvl="4"/>
            <a:r>
              <a:rPr lang="en-US" sz="2400" dirty="0" smtClean="0"/>
              <a:t>No longer a need for ________________________.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9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Concepts: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3772348"/>
          </a:xfrm>
        </p:spPr>
        <p:txBody>
          <a:bodyPr>
            <a:normAutofit fontScale="92500"/>
          </a:bodyPr>
          <a:lstStyle/>
          <a:p>
            <a:pPr lvl="1"/>
            <a:r>
              <a:rPr lang="en-US" sz="2800" dirty="0" smtClean="0"/>
              <a:t>Man </a:t>
            </a:r>
            <a:r>
              <a:rPr lang="en-US" sz="2800" dirty="0"/>
              <a:t>is one great brotherhood</a:t>
            </a:r>
            <a:endParaRPr lang="en-US" sz="2800" dirty="0"/>
          </a:p>
          <a:p>
            <a:pPr lvl="1"/>
            <a:r>
              <a:rPr lang="en-US" sz="2800" dirty="0"/>
              <a:t>Self-trust/self-</a:t>
            </a:r>
            <a:r>
              <a:rPr lang="en-US" sz="2800" dirty="0" smtClean="0"/>
              <a:t>reliance</a:t>
            </a:r>
          </a:p>
          <a:p>
            <a:pPr lvl="2"/>
            <a:r>
              <a:rPr lang="en-US" sz="2800" dirty="0" smtClean="0"/>
              <a:t>It’s all about : ______________________________.</a:t>
            </a:r>
            <a:endParaRPr lang="en-US" sz="2800" dirty="0"/>
          </a:p>
          <a:p>
            <a:pPr lvl="1"/>
            <a:r>
              <a:rPr lang="en-US" sz="2800" dirty="0"/>
              <a:t>Resist vulgar </a:t>
            </a:r>
            <a:r>
              <a:rPr lang="en-US" sz="2800" dirty="0" smtClean="0"/>
              <a:t>prosperity</a:t>
            </a:r>
          </a:p>
          <a:p>
            <a:pPr lvl="2"/>
            <a:r>
              <a:rPr lang="en-US" sz="2800" dirty="0" smtClean="0"/>
              <a:t>Meaning? _________________________________________.</a:t>
            </a:r>
            <a:endParaRPr lang="en-US" sz="2800" dirty="0"/>
          </a:p>
          <a:p>
            <a:pPr lvl="1"/>
            <a:r>
              <a:rPr lang="en-US" sz="2800" dirty="0"/>
              <a:t>Democracy</a:t>
            </a:r>
            <a:endParaRPr lang="en-US" sz="2800" dirty="0"/>
          </a:p>
          <a:p>
            <a:pPr lvl="1"/>
            <a:r>
              <a:rPr lang="en-US" sz="2800" dirty="0"/>
              <a:t>Individualism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59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722864"/>
          </a:xfrm>
        </p:spPr>
        <p:txBody>
          <a:bodyPr/>
          <a:lstStyle/>
          <a:p>
            <a:r>
              <a:rPr lang="en-US" dirty="0" smtClean="0"/>
              <a:t>Values: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6576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Individuality above social acceptance</a:t>
            </a:r>
          </a:p>
          <a:p>
            <a:pPr lvl="3"/>
            <a:r>
              <a:rPr lang="en-US" sz="2000" dirty="0" smtClean="0"/>
              <a:t>What’s at risk? _______________________________.</a:t>
            </a:r>
          </a:p>
          <a:p>
            <a:r>
              <a:rPr lang="en-US" sz="3200" dirty="0" smtClean="0"/>
              <a:t>Creativity above financial prosperity</a:t>
            </a:r>
          </a:p>
          <a:p>
            <a:r>
              <a:rPr lang="en-US" sz="3200" dirty="0" smtClean="0"/>
              <a:t>Thought </a:t>
            </a:r>
            <a:r>
              <a:rPr lang="en-US" sz="3200" dirty="0"/>
              <a:t>o</a:t>
            </a:r>
            <a:r>
              <a:rPr lang="en-US" sz="3200" dirty="0" smtClean="0"/>
              <a:t>rganized religion inspires ______________ and ______________ of self and others.</a:t>
            </a:r>
          </a:p>
          <a:p>
            <a:r>
              <a:rPr lang="en-US" sz="3200" dirty="0" smtClean="0"/>
              <a:t>Personal vision and truth above external reality</a:t>
            </a:r>
          </a:p>
          <a:p>
            <a:pPr lvl="3"/>
            <a:r>
              <a:rPr lang="en-US" sz="2200" dirty="0" smtClean="0"/>
              <a:t>“if you can _____________ it, you can _____________ it”</a:t>
            </a:r>
          </a:p>
        </p:txBody>
      </p:sp>
    </p:spTree>
    <p:extLst>
      <p:ext uri="{BB962C8B-B14F-4D97-AF65-F5344CB8AC3E}">
        <p14:creationId xmlns:p14="http://schemas.microsoft.com/office/powerpoint/2010/main" val="196168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724936"/>
          </a:xfrm>
        </p:spPr>
        <p:txBody>
          <a:bodyPr/>
          <a:lstStyle/>
          <a:p>
            <a:r>
              <a:rPr lang="en-US" u="sng" dirty="0" smtClean="0"/>
              <a:t>Notes from Video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1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Reflection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After viewing “Transcendentalism in Pop Culture,” what message or viewpoint can you apply to your life? Why/Why not?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566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Reflection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Would you consider yourself a transcendentalist? Why/Why not?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8169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216</TotalTime>
  <Words>241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Transcendentalism</vt:lpstr>
      <vt:lpstr>What is it?</vt:lpstr>
      <vt:lpstr>Concepts: </vt:lpstr>
      <vt:lpstr>Concepts: </vt:lpstr>
      <vt:lpstr>Values:</vt:lpstr>
      <vt:lpstr>Notes from Video: </vt:lpstr>
      <vt:lpstr>Reflection: </vt:lpstr>
      <vt:lpstr>Reflection: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Transcendentalism</dc:title>
  <dc:creator>Owner</dc:creator>
  <cp:lastModifiedBy>Microsoft Office User</cp:lastModifiedBy>
  <cp:revision>15</cp:revision>
  <cp:lastPrinted>2015-11-19T21:24:09Z</cp:lastPrinted>
  <dcterms:created xsi:type="dcterms:W3CDTF">2011-10-23T18:25:49Z</dcterms:created>
  <dcterms:modified xsi:type="dcterms:W3CDTF">2015-11-19T21:33:23Z</dcterms:modified>
</cp:coreProperties>
</file>